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270" r:id="rId3"/>
    <p:sldId id="271" r:id="rId4"/>
    <p:sldId id="272" r:id="rId5"/>
    <p:sldId id="273" r:id="rId6"/>
    <p:sldId id="274" r:id="rId7"/>
    <p:sldId id="278" r:id="rId8"/>
    <p:sldId id="275" r:id="rId9"/>
    <p:sldId id="276" r:id="rId10"/>
    <p:sldId id="265" r:id="rId11"/>
    <p:sldId id="266" r:id="rId12"/>
    <p:sldId id="279" r:id="rId13"/>
    <p:sldId id="280" r:id="rId14"/>
    <p:sldId id="281" r:id="rId15"/>
    <p:sldId id="268" r:id="rId16"/>
    <p:sldId id="267" r:id="rId17"/>
    <p:sldId id="277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2"/>
    <p:restoredTop sz="90339"/>
  </p:normalViewPr>
  <p:slideViewPr>
    <p:cSldViewPr snapToGrid="0">
      <p:cViewPr varScale="1">
        <p:scale>
          <a:sx n="111" d="100"/>
          <a:sy n="111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1669B-921F-DD4C-AAD6-6A07E54DD22F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DF4E3-90B5-FF43-8069-49348488EAB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073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1" dirty="0"/>
              <a:t>¿Cómo se puede encontrar, segmentar y rastrear de forma fiable cada instancia de cualquier concepto a lo largo de grandes colecciones de imágenes y videos usando solo prompts simples?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554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b="1" u="sng" dirty="0"/>
              <a:t>1, Arquitectura de SAM-3 (Segment Anything with Concepts)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SAM-3 es un sistema unificado de </a:t>
            </a:r>
            <a:r>
              <a:rPr lang="es-PE" b="1" dirty="0"/>
              <a:t>detección, segmentación y seguimiento (tracking)</a:t>
            </a:r>
            <a:r>
              <a:rPr lang="es-PE" dirty="0"/>
              <a:t> de objetos en imágenes y video, condicionado por </a:t>
            </a:r>
            <a:r>
              <a:rPr lang="es-PE" b="1" dirty="0"/>
              <a:t>conceptos visuales</a:t>
            </a:r>
            <a:r>
              <a:rPr lang="es-PE" dirty="0"/>
              <a:t> definidos mediante:</a:t>
            </a:r>
          </a:p>
          <a:p>
            <a:pPr lvl="1"/>
            <a:r>
              <a:rPr lang="es-PE" dirty="0"/>
              <a:t>texto (“a penguin”)</a:t>
            </a:r>
          </a:p>
          <a:p>
            <a:pPr lvl="1"/>
            <a:r>
              <a:rPr lang="es-PE" dirty="0"/>
              <a:t>ejemplos visuales (cajas positivas o negativas)</a:t>
            </a:r>
          </a:p>
          <a:p>
            <a:pPr lvl="1"/>
            <a:r>
              <a:rPr lang="es-PE" dirty="0"/>
              <a:t>o una combinación de ambos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Su arquitectura se basa en </a:t>
            </a:r>
            <a:r>
              <a:rPr lang="es-PE" b="1" dirty="0"/>
              <a:t>dos motores especializados que comparten un backbone</a:t>
            </a:r>
            <a:r>
              <a:rPr lang="es-PE" dirty="0"/>
              <a:t>:</a:t>
            </a:r>
          </a:p>
          <a:p>
            <a:pPr lvl="1"/>
            <a:r>
              <a:rPr lang="es-PE" dirty="0"/>
              <a:t>un </a:t>
            </a:r>
            <a:r>
              <a:rPr lang="es-PE" b="1" dirty="0"/>
              <a:t>Detector de conceptos</a:t>
            </a:r>
            <a:endParaRPr lang="es-PE" dirty="0"/>
          </a:p>
          <a:p>
            <a:pPr lvl="1"/>
            <a:r>
              <a:rPr lang="es-PE" dirty="0"/>
              <a:t>un </a:t>
            </a:r>
            <a:r>
              <a:rPr lang="es-PE" b="1" dirty="0"/>
              <a:t>Tracker con memoria temporal</a:t>
            </a:r>
            <a:endParaRPr lang="es-PE" dirty="0"/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Ambos se alimentan de un </a:t>
            </a:r>
            <a:r>
              <a:rPr lang="es-PE" b="1" dirty="0"/>
              <a:t>Perception Encoder (PE)</a:t>
            </a:r>
            <a:r>
              <a:rPr lang="es-PE" dirty="0"/>
              <a:t> multimodal alineado visión-lenguaje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PE" b="1" u="sng" dirty="0"/>
              <a:t>2, Detector de Conceptos (lado izquierdo de la figura)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El detector sigue la arquitectura </a:t>
            </a:r>
            <a:r>
              <a:rPr lang="es-PE" b="1" dirty="0"/>
              <a:t>DETR</a:t>
            </a:r>
            <a:r>
              <a:rPr lang="es-PE" dirty="0"/>
              <a:t> condicionada por texto y ejemplos.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b="1" dirty="0"/>
              <a:t>Flujo: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b="1" dirty="0"/>
              <a:t>a) Tokens de prompt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Se forman a partir de:</a:t>
            </a:r>
          </a:p>
          <a:p>
            <a:pPr lvl="2"/>
            <a:r>
              <a:rPr lang="es-PE" dirty="0"/>
              <a:t>texto (“a penguin”)</a:t>
            </a:r>
          </a:p>
          <a:p>
            <a:pPr lvl="2"/>
            <a:r>
              <a:rPr lang="es-PE" dirty="0"/>
              <a:t>ejemplos visuales (cajas + etiqueta positiva/negativa)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Estos se llaman </a:t>
            </a:r>
            <a:r>
              <a:rPr lang="es-PE" b="1" dirty="0"/>
              <a:t>prompt tokens</a:t>
            </a:r>
            <a:r>
              <a:rPr lang="es-PE" dirty="0"/>
              <a:t> </a:t>
            </a:r>
          </a:p>
          <a:p>
            <a:pPr lvl="1"/>
            <a:endParaRPr lang="es-PE" dirty="0"/>
          </a:p>
          <a:p>
            <a:pPr lvl="1"/>
            <a:r>
              <a:rPr lang="es-PE" b="1" dirty="0"/>
              <a:t>b) Fusión visión-lenguaje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El </a:t>
            </a:r>
            <a:r>
              <a:rPr lang="es-PE" b="1" dirty="0"/>
              <a:t>Fusion Encoder</a:t>
            </a:r>
            <a:r>
              <a:rPr lang="es-PE" dirty="0"/>
              <a:t> toma:</a:t>
            </a:r>
          </a:p>
          <a:p>
            <a:pPr lvl="2"/>
            <a:r>
              <a:rPr lang="es-PE" dirty="0"/>
              <a:t>embeddings visuales de la imagen</a:t>
            </a:r>
          </a:p>
          <a:p>
            <a:pPr lvl="2"/>
            <a:r>
              <a:rPr lang="es-PE" dirty="0"/>
              <a:t>y los condiciona mediante </a:t>
            </a:r>
            <a:r>
              <a:rPr lang="es-PE" b="1" dirty="0"/>
              <a:t>cross-attention</a:t>
            </a:r>
            <a:r>
              <a:rPr lang="es-PE" dirty="0"/>
              <a:t> hacia los tokens de prompt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Esto responde a la pregunta: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“¿Dónde en la imagen aparece el concepto que describe este prompt?”</a:t>
            </a:r>
          </a:p>
          <a:p>
            <a:pPr lvl="1"/>
            <a:endParaRPr lang="es-PE" dirty="0"/>
          </a:p>
          <a:p>
            <a:pPr lvl="1"/>
            <a:r>
              <a:rPr lang="es-PE" b="1" dirty="0"/>
              <a:t>c) DETR Decoder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Un conjunto de </a:t>
            </a:r>
            <a:r>
              <a:rPr lang="es-PE" b="1" dirty="0"/>
              <a:t>object queries</a:t>
            </a:r>
            <a:r>
              <a:rPr lang="es-PE" dirty="0"/>
              <a:t> aprendidas:</a:t>
            </a:r>
          </a:p>
          <a:p>
            <a:pPr lvl="2"/>
            <a:r>
              <a:rPr lang="es-PE" dirty="0"/>
              <a:t>atiende a los embeddings condicionados</a:t>
            </a:r>
          </a:p>
          <a:p>
            <a:pPr lvl="2"/>
            <a:r>
              <a:rPr lang="es-PE" dirty="0"/>
              <a:t>cada query propone un objeto candidato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Cada query produce:</a:t>
            </a:r>
          </a:p>
          <a:p>
            <a:pPr lvl="2"/>
            <a:r>
              <a:rPr lang="es-PE" dirty="0"/>
              <a:t>una probabilidad binaria: “¿es el concepto?”</a:t>
            </a:r>
          </a:p>
          <a:p>
            <a:pPr lvl="2"/>
            <a:r>
              <a:rPr lang="es-PE" dirty="0"/>
              <a:t>una caja delimitadora</a:t>
            </a:r>
          </a:p>
          <a:p>
            <a:pPr lvl="2"/>
            <a:r>
              <a:rPr lang="es-PE" dirty="0"/>
              <a:t>una máscara (MaskFormer)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Además hay una </a:t>
            </a:r>
            <a:r>
              <a:rPr lang="es-PE" b="1" dirty="0"/>
              <a:t>cabeza semántica por píxel</a:t>
            </a:r>
            <a:r>
              <a:rPr lang="es-PE" dirty="0"/>
              <a:t> que marca qué píxeles pertenecen al concepto  .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b="1" dirty="0"/>
              <a:t>d) Presence Token (muy importante)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SAM-3 separa:</a:t>
            </a:r>
          </a:p>
          <a:p>
            <a:pPr lvl="2"/>
            <a:r>
              <a:rPr lang="es-PE" b="1" dirty="0"/>
              <a:t>“¿el concepto existe?”</a:t>
            </a:r>
            <a:endParaRPr lang="es-PE" dirty="0"/>
          </a:p>
          <a:p>
            <a:pPr lvl="2"/>
            <a:r>
              <a:rPr lang="es-PE" dirty="0"/>
              <a:t>de </a:t>
            </a:r>
            <a:r>
              <a:rPr lang="es-PE" b="1" dirty="0"/>
              <a:t>“¿dónde está?”</a:t>
            </a:r>
            <a:endParaRPr lang="es-PE" dirty="0"/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Un </a:t>
            </a:r>
            <a:r>
              <a:rPr lang="es-PE" b="1" dirty="0"/>
              <a:t>presence token</a:t>
            </a:r>
            <a:r>
              <a:rPr lang="es-PE" dirty="0"/>
              <a:t> global predice</a:t>
            </a:r>
          </a:p>
          <a:p>
            <a:pPr lvl="2"/>
            <a:r>
              <a:rPr lang="es-PE" dirty="0"/>
              <a:t>p(concepto presente en la imagen)</a:t>
            </a:r>
          </a:p>
          <a:p>
            <a:pPr lvl="2"/>
            <a:br>
              <a:rPr lang="es-PE" dirty="0"/>
            </a:br>
            <a:endParaRPr lang="es-PE" dirty="0"/>
          </a:p>
          <a:p>
            <a:pPr lvl="2"/>
            <a:r>
              <a:rPr lang="es-PE" dirty="0"/>
              <a:t>Cada objeto predice:</a:t>
            </a:r>
          </a:p>
          <a:p>
            <a:pPr lvl="2"/>
            <a:r>
              <a:rPr lang="es-PE" dirty="0"/>
              <a:t>p({este objeto es el concepto} | {concepto presente})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El score final es el producto de ambos  .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Esto evita falsos positivos cuando el concepto no está en la imagen.</a:t>
            </a:r>
          </a:p>
          <a:p>
            <a:pPr lvl="1"/>
            <a:endParaRPr lang="es-PE" dirty="0"/>
          </a:p>
          <a:p>
            <a:pPr lvl="1"/>
            <a:endParaRPr lang="es-PE" dirty="0"/>
          </a:p>
          <a:p>
            <a:r>
              <a:rPr lang="es-PE" b="1" u="sng" dirty="0"/>
              <a:t>3. Tracker con Memoria (lado inferior de la figura)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El tracker es una extensión directa de </a:t>
            </a:r>
            <a:r>
              <a:rPr lang="es-PE" b="1" dirty="0"/>
              <a:t>SAM-2 Video</a:t>
            </a:r>
            <a:r>
              <a:rPr lang="es-PE" dirty="0"/>
              <a:t>, pero condicionado por conceptos.</a:t>
            </a:r>
          </a:p>
          <a:p>
            <a:pPr lvl="1"/>
            <a:endParaRPr lang="es-PE" dirty="0"/>
          </a:p>
          <a:p>
            <a:pPr lvl="1"/>
            <a:r>
              <a:rPr lang="es-PE" dirty="0"/>
              <a:t>Cada objeto detectado genera un </a:t>
            </a:r>
            <a:r>
              <a:rPr lang="es-PE" b="1" dirty="0"/>
              <a:t>masklet</a:t>
            </a:r>
            <a:r>
              <a:rPr lang="es-PE" dirty="0"/>
              <a:t>:</a:t>
            </a:r>
            <a:br>
              <a:rPr lang="es-PE" dirty="0"/>
            </a:br>
            <a:endParaRPr lang="es-PE" dirty="0"/>
          </a:p>
          <a:p>
            <a:pPr lvl="1"/>
            <a:r>
              <a:rPr lang="es-P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máscara + identidad persistente en el tiempo.</a:t>
            </a:r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r>
              <a:rPr lang="es-PE" b="1" u="sng" dirty="0"/>
              <a:t>4. Fusión final (lado derecho de la figura)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En cada frame:</a:t>
            </a:r>
          </a:p>
          <a:p>
            <a:pPr lvl="1"/>
            <a:r>
              <a:rPr lang="es-PE" dirty="0"/>
              <a:t>el </a:t>
            </a:r>
            <a:r>
              <a:rPr lang="es-PE" b="1" dirty="0"/>
              <a:t>Detector</a:t>
            </a:r>
            <a:r>
              <a:rPr lang="es-PE" dirty="0"/>
              <a:t> produce:</a:t>
            </a:r>
          </a:p>
          <a:p>
            <a:pPr lvl="1"/>
            <a:r>
              <a:rPr lang="es-PE" dirty="0"/>
              <a:t>nuevas instancias que coinciden con el concepto</a:t>
            </a:r>
          </a:p>
          <a:p>
            <a:pPr lvl="1"/>
            <a:r>
              <a:rPr lang="es-PE" dirty="0"/>
              <a:t>el </a:t>
            </a:r>
            <a:r>
              <a:rPr lang="es-PE" b="1" dirty="0"/>
              <a:t>Tracker</a:t>
            </a:r>
            <a:r>
              <a:rPr lang="es-PE" dirty="0"/>
              <a:t> produce:</a:t>
            </a:r>
          </a:p>
          <a:p>
            <a:pPr lvl="1"/>
            <a:r>
              <a:rPr lang="es-PE" dirty="0"/>
              <a:t>instancias existentes propagadas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Ambas se </a:t>
            </a:r>
            <a:r>
              <a:rPr lang="es-PE" b="1" dirty="0"/>
              <a:t>fusionan</a:t>
            </a:r>
            <a:r>
              <a:rPr lang="es-PE" dirty="0"/>
              <a:t> y pasan por reglas de consistencia temporal para generar: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máscaras finales con identidad por frame</a:t>
            </a:r>
            <a:endParaRPr lang="es-P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s-PE" dirty="0"/>
          </a:p>
          <a:p>
            <a:pPr lvl="1"/>
            <a:endParaRPr lang="es-PE" dirty="0"/>
          </a:p>
          <a:p>
            <a:r>
              <a:rPr lang="es-PE" b="1" u="sng" dirty="0"/>
              <a:t> Conclusión</a:t>
            </a:r>
          </a:p>
          <a:p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La Figura 4 representa un </a:t>
            </a:r>
            <a:r>
              <a:rPr lang="es-PE" b="1" dirty="0"/>
              <a:t>sistema neuro-simbólico de percepción</a:t>
            </a:r>
            <a:r>
              <a:rPr lang="es-PE" dirty="0"/>
              <a:t>:</a:t>
            </a:r>
          </a:p>
          <a:p>
            <a:pPr lvl="1"/>
            <a:r>
              <a:rPr lang="es-PE" dirty="0"/>
              <a:t>El texto define una </a:t>
            </a:r>
            <a:r>
              <a:rPr lang="es-PE" b="1" dirty="0"/>
              <a:t>hipótesis semántica</a:t>
            </a:r>
            <a:endParaRPr lang="es-PE" dirty="0"/>
          </a:p>
          <a:p>
            <a:pPr lvl="1"/>
            <a:r>
              <a:rPr lang="es-PE" dirty="0"/>
              <a:t>El detector la prueba en cada frame</a:t>
            </a:r>
          </a:p>
          <a:p>
            <a:pPr lvl="1"/>
            <a:r>
              <a:rPr lang="es-PE" dirty="0"/>
              <a:t>El tracker mantiene la identidad física</a:t>
            </a:r>
          </a:p>
          <a:p>
            <a:pPr lvl="1"/>
            <a:r>
              <a:rPr lang="es-PE" dirty="0"/>
              <a:t>La memoria mantiene la coherencia temporal</a:t>
            </a:r>
          </a:p>
          <a:p>
            <a:pPr lvl="1"/>
            <a:br>
              <a:rPr lang="es-PE" dirty="0"/>
            </a:br>
            <a:endParaRPr lang="es-PE" dirty="0"/>
          </a:p>
          <a:p>
            <a:pPr lvl="1"/>
            <a:r>
              <a:rPr lang="es-PE" dirty="0"/>
              <a:t>Esto convierte a SAM-3 en el primer modelo que </a:t>
            </a:r>
            <a:r>
              <a:rPr lang="es-PE" b="1" dirty="0"/>
              <a:t>detecta, segmenta y rastrea conceptos abiertos</a:t>
            </a:r>
            <a:r>
              <a:rPr lang="es-PE" dirty="0"/>
              <a:t> en video en tiempo casi real.</a:t>
            </a:r>
          </a:p>
          <a:p>
            <a:pPr lvl="1"/>
            <a:endParaRPr lang="es-PE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187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La parte superior muestra </a:t>
            </a:r>
            <a:r>
              <a:rPr lang="es-PE" b="1" dirty="0"/>
              <a:t>video</a:t>
            </a:r>
            <a:r>
              <a:rPr lang="es-PE" dirty="0"/>
              <a:t> y la inferior </a:t>
            </a:r>
            <a:r>
              <a:rPr lang="es-PE" b="1" dirty="0"/>
              <a:t>imágenes</a:t>
            </a:r>
            <a:r>
              <a:rPr lang="es-PE" dirty="0"/>
              <a:t> reales del mundo (calles, mercados, gatos, autos, paisajes).</a:t>
            </a:r>
          </a:p>
          <a:p>
            <a:r>
              <a:rPr lang="es-PE" dirty="0"/>
              <a:t>Sobre cada escena, SAM 3 y el sistema de anotación </a:t>
            </a:r>
            <a:r>
              <a:rPr lang="es-PE" b="1" dirty="0"/>
              <a:t>no marcan solo objetos</a:t>
            </a:r>
            <a:r>
              <a:rPr lang="es-PE" dirty="0"/>
              <a:t>, sino </a:t>
            </a:r>
            <a:r>
              <a:rPr lang="es-PE" b="1" dirty="0"/>
              <a:t>conceptos completos</a:t>
            </a:r>
            <a:r>
              <a:rPr lang="es-PE" dirty="0"/>
              <a:t>, como </a:t>
            </a:r>
            <a:r>
              <a:rPr lang="es-PE" i="1" dirty="0"/>
              <a:t>“una camiseta amarilla”</a:t>
            </a:r>
            <a:r>
              <a:rPr lang="es-PE" dirty="0"/>
              <a:t>, </a:t>
            </a:r>
            <a:r>
              <a:rPr lang="es-PE" i="1" dirty="0"/>
              <a:t>“una bolsa blanca”</a:t>
            </a:r>
            <a:r>
              <a:rPr lang="es-PE" dirty="0"/>
              <a:t>, </a:t>
            </a:r>
            <a:r>
              <a:rPr lang="es-PE" i="1" dirty="0"/>
              <a:t>“un gato persa blanco”</a:t>
            </a:r>
            <a:r>
              <a:rPr lang="es-PE" dirty="0"/>
              <a:t>, </a:t>
            </a:r>
            <a:r>
              <a:rPr lang="es-PE" i="1" dirty="0"/>
              <a:t>“un sendero de grava”</a:t>
            </a:r>
            <a:r>
              <a:rPr lang="es-PE" dirty="0"/>
              <a:t>, etc.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dirty="0"/>
              <a:t>Cada color representa </a:t>
            </a:r>
            <a:r>
              <a:rPr lang="es-PE" b="1" dirty="0"/>
              <a:t>un concepto distinto</a:t>
            </a:r>
            <a:r>
              <a:rPr lang="es-PE" dirty="0"/>
              <a:t> y cada número dentro del color es una </a:t>
            </a:r>
            <a:r>
              <a:rPr lang="es-PE" b="1" dirty="0"/>
              <a:t>instancia diferente de ese mismo concepto</a:t>
            </a:r>
            <a:r>
              <a:rPr lang="es-PE" dirty="0"/>
              <a:t>.</a:t>
            </a:r>
          </a:p>
          <a:p>
            <a:r>
              <a:rPr lang="es-PE" dirty="0"/>
              <a:t>Por ejemplo, si el concepto es </a:t>
            </a:r>
            <a:r>
              <a:rPr lang="es-PE" i="1" dirty="0"/>
              <a:t>“camiseta amarilla”</a:t>
            </a:r>
            <a:r>
              <a:rPr lang="es-PE" dirty="0"/>
              <a:t>, todas las camisetas amarillas aparecen con el mismo color, pero con números distintos porque son personas diferentes.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dirty="0"/>
              <a:t>Esto ilustra la idea central de </a:t>
            </a:r>
            <a:r>
              <a:rPr lang="es-PE" b="1" dirty="0"/>
              <a:t>SAM 3</a:t>
            </a:r>
            <a:r>
              <a:rPr lang="es-PE" dirty="0"/>
              <a:t>: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solo segmenta objetos individuales, sino que puede encontrar y seguir TODAS las instancias de un concepto visual en imágenes y videos.</a:t>
            </a:r>
            <a:endParaRPr lang="es-P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949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El equipo de Meta AI acaba de lanzar </a:t>
            </a:r>
            <a:r>
              <a:rPr lang="es-PE" b="1" dirty="0"/>
              <a:t>Meta Segment Anything Model 3, o SAM 3</a:t>
            </a:r>
            <a:r>
              <a:rPr lang="es-PE" dirty="0"/>
              <a:t>, un modelo  fundacional unificado y de código abierto para </a:t>
            </a:r>
            <a:r>
              <a:rPr lang="es-PE" b="1" dirty="0"/>
              <a:t>segmentación por conceptos (Promptable Concept Segmentation, PCS)</a:t>
            </a:r>
            <a:r>
              <a:rPr lang="es-PE" dirty="0"/>
              <a:t> en imágenes y videos, que opera directamente sobre </a:t>
            </a:r>
            <a:r>
              <a:rPr lang="es-PE" b="1" dirty="0"/>
              <a:t>conceptos visuales</a:t>
            </a:r>
            <a:r>
              <a:rPr lang="es-PE" dirty="0"/>
              <a:t> y no solo sobre píxeles.</a:t>
            </a:r>
          </a:p>
          <a:p>
            <a:endParaRPr lang="es-PE" dirty="0"/>
          </a:p>
          <a:p>
            <a:r>
              <a:rPr lang="es-PE" dirty="0"/>
              <a:t>El modelo </a:t>
            </a:r>
            <a:r>
              <a:rPr lang="es-PE" b="1" dirty="0"/>
              <a:t>detecta, segmenta y rastrea objetos</a:t>
            </a:r>
            <a:r>
              <a:rPr lang="es-PE" dirty="0"/>
              <a:t> a partir de </a:t>
            </a:r>
            <a:r>
              <a:rPr lang="es-PE" b="1" dirty="0"/>
              <a:t>prompts de texto</a:t>
            </a:r>
            <a:r>
              <a:rPr lang="es-PE" dirty="0"/>
              <a:t> y </a:t>
            </a:r>
            <a:r>
              <a:rPr lang="es-PE" b="1" dirty="0"/>
              <a:t>prompts visuales</a:t>
            </a:r>
            <a:r>
              <a:rPr lang="es-PE" dirty="0"/>
              <a:t> como puntos, cajas y máscaras. En comparación con SAM 2, </a:t>
            </a:r>
            <a:r>
              <a:rPr lang="es-PE" b="1" dirty="0"/>
              <a:t>SAM 3 puede encontrar de forma exhaustiva todas las instancias</a:t>
            </a:r>
            <a:r>
              <a:rPr lang="es-PE" dirty="0"/>
              <a:t> de un concepto.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1" dirty="0"/>
              <a:t>por ejemplo, todas las gorras rojas en un video largo</a:t>
            </a:r>
            <a:r>
              <a:rPr lang="es-PE" dirty="0"/>
              <a:t>, utilizando un solo modelo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3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Los modelos SAM anteriores estaban orientados principalmente a la </a:t>
            </a:r>
            <a:r>
              <a:rPr lang="es-PE" b="1" dirty="0"/>
              <a:t>segmentación interactiva</a:t>
            </a:r>
            <a:r>
              <a:rPr lang="es-PE" dirty="0"/>
              <a:t>: el usuario hacía clic o dibujaba una caja y el modelo producía </a:t>
            </a:r>
            <a:r>
              <a:rPr lang="es-PE" b="1" dirty="0"/>
              <a:t>una sola máscara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Ese flujo de trabajo no escalaba cuando un sistema debía </a:t>
            </a:r>
            <a:r>
              <a:rPr lang="es-PE" b="1" dirty="0"/>
              <a:t>encontrar todas las instancias de un concepto</a:t>
            </a:r>
            <a:r>
              <a:rPr lang="es-PE" dirty="0"/>
              <a:t> en grandes colecciones de imágenes o videos.</a:t>
            </a:r>
          </a:p>
          <a:p>
            <a:endParaRPr lang="es-PE" dirty="0"/>
          </a:p>
          <a:p>
            <a:r>
              <a:rPr lang="es-PE" dirty="0"/>
              <a:t>SAM 3 formaliza esto como </a:t>
            </a:r>
            <a:r>
              <a:rPr lang="es-PE" b="1" dirty="0"/>
              <a:t>Promptable Concept Segmentation (PCS)</a:t>
            </a:r>
            <a:r>
              <a:rPr lang="es-PE" dirty="0"/>
              <a:t>, que toma </a:t>
            </a:r>
            <a:r>
              <a:rPr lang="es-PE" b="1" dirty="0"/>
              <a:t>prompts de concepto</a:t>
            </a:r>
            <a:r>
              <a:rPr lang="es-PE" dirty="0"/>
              <a:t> y devuelve </a:t>
            </a:r>
            <a:r>
              <a:rPr lang="es-PE" b="1" dirty="0"/>
              <a:t>máscaras de instancia e identidades estables</a:t>
            </a:r>
            <a:r>
              <a:rPr lang="es-PE" dirty="0"/>
              <a:t> para </a:t>
            </a:r>
            <a:r>
              <a:rPr lang="es-PE" b="1" dirty="0"/>
              <a:t>cada objeto coincidente</a:t>
            </a:r>
            <a:r>
              <a:rPr lang="es-ES_tradnl" dirty="0"/>
              <a:t> </a:t>
            </a:r>
            <a:r>
              <a:rPr lang="es-PE" b="1" dirty="0"/>
              <a:t>en imágenes y videos.</a:t>
            </a:r>
            <a:endParaRPr lang="es-PE" dirty="0"/>
          </a:p>
          <a:p>
            <a:endParaRPr lang="es-ES_tradnl" dirty="0"/>
          </a:p>
          <a:p>
            <a:r>
              <a:rPr lang="es-PE" dirty="0"/>
              <a:t>Los </a:t>
            </a:r>
            <a:r>
              <a:rPr lang="es-PE" b="1" dirty="0"/>
              <a:t>prompts de concepto</a:t>
            </a:r>
            <a:r>
              <a:rPr lang="es-PE" dirty="0"/>
              <a:t> combinan </a:t>
            </a:r>
            <a:r>
              <a:rPr lang="es-PE" b="1" dirty="0"/>
              <a:t>frases nominales cortas</a:t>
            </a:r>
            <a:r>
              <a:rPr lang="es-PE" dirty="0"/>
              <a:t> con </a:t>
            </a:r>
            <a:r>
              <a:rPr lang="es-PE" b="1" dirty="0"/>
              <a:t>ejemplares visuales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El modelo admite descripciones como </a:t>
            </a:r>
            <a:r>
              <a:rPr lang="es-PE" b="1" dirty="0"/>
              <a:t>“autobús escolar amarillo”</a:t>
            </a:r>
            <a:r>
              <a:rPr lang="es-PE" dirty="0"/>
              <a:t> o </a:t>
            </a:r>
            <a:r>
              <a:rPr lang="es-PE" b="1" dirty="0"/>
              <a:t>“jugador de rojo”</a:t>
            </a:r>
            <a:r>
              <a:rPr lang="es-PE" dirty="0"/>
              <a:t>, y también puede usar </a:t>
            </a:r>
            <a:r>
              <a:rPr lang="es-PE" b="1" dirty="0"/>
              <a:t>recortes de imagen</a:t>
            </a:r>
            <a:r>
              <a:rPr lang="es-PE" dirty="0"/>
              <a:t> como ejemplos positivos o negativos.</a:t>
            </a:r>
          </a:p>
          <a:p>
            <a:endParaRPr lang="es-PE" dirty="0"/>
          </a:p>
          <a:p>
            <a:r>
              <a:rPr lang="es-PE" dirty="0"/>
              <a:t>El texto describe el concepto y los </a:t>
            </a:r>
            <a:r>
              <a:rPr lang="es-PE" b="1" dirty="0"/>
              <a:t>ejemplares visuales ayudan a desambiguar diferencias finas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SAM 3 también puede usarse como </a:t>
            </a:r>
            <a:r>
              <a:rPr lang="es-PE" b="1" dirty="0"/>
              <a:t>herramienta visual dentro de modelos multimodales de lenguaje (MLLM)</a:t>
            </a:r>
            <a:r>
              <a:rPr lang="es-PE" dirty="0"/>
              <a:t>, que generan expresiones más largas y luego llaman a SAM 3 con </a:t>
            </a:r>
            <a:r>
              <a:rPr lang="es-PE" b="1" dirty="0"/>
              <a:t>prompts de concepto destilados</a:t>
            </a:r>
            <a:r>
              <a:rPr lang="es-PE" dirty="0"/>
              <a:t>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4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El modelo </a:t>
            </a:r>
            <a:r>
              <a:rPr lang="es-PE" b="1" dirty="0"/>
              <a:t>SAM 3 tiene 848 millones de parámetros</a:t>
            </a:r>
            <a:r>
              <a:rPr lang="es-PE" dirty="0"/>
              <a:t> y está compuesto por un </a:t>
            </a:r>
            <a:r>
              <a:rPr lang="es-PE" b="1" dirty="0"/>
              <a:t>detector</a:t>
            </a:r>
            <a:r>
              <a:rPr lang="es-PE" dirty="0"/>
              <a:t> y un </a:t>
            </a:r>
            <a:r>
              <a:rPr lang="es-PE" b="1" dirty="0"/>
              <a:t>rastreador (tracker)</a:t>
            </a:r>
            <a:r>
              <a:rPr lang="es-PE" dirty="0"/>
              <a:t> que </a:t>
            </a:r>
            <a:r>
              <a:rPr lang="es-PE" b="1" dirty="0"/>
              <a:t>comparten un mismo codificador visual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El detector se basa en una arquitectura </a:t>
            </a:r>
            <a:r>
              <a:rPr lang="es-PE" b="1" dirty="0"/>
              <a:t>tipo DETR</a:t>
            </a:r>
            <a:r>
              <a:rPr lang="es-PE" dirty="0"/>
              <a:t>, condicionada por </a:t>
            </a:r>
            <a:r>
              <a:rPr lang="es-PE" b="1" dirty="0"/>
              <a:t>tres entradas</a:t>
            </a:r>
            <a:r>
              <a:rPr lang="es-PE" dirty="0"/>
              <a:t>: </a:t>
            </a:r>
            <a:r>
              <a:rPr lang="es-PE" b="1" dirty="0"/>
              <a:t>prompts de texto, prompts geométricos y ejemplares de imagen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Esto separa la </a:t>
            </a:r>
            <a:r>
              <a:rPr lang="es-PE" b="1" dirty="0"/>
              <a:t>representación visual</a:t>
            </a:r>
            <a:r>
              <a:rPr lang="es-PE" dirty="0"/>
              <a:t> de las </a:t>
            </a:r>
            <a:r>
              <a:rPr lang="es-PE" b="1" dirty="0"/>
              <a:t>interfaces de prompting</a:t>
            </a:r>
            <a:r>
              <a:rPr lang="es-PE" dirty="0"/>
              <a:t>, permitiendo que un mismo backbone sirva para muchas tareas de segmentación.</a:t>
            </a:r>
          </a:p>
          <a:p>
            <a:endParaRPr lang="es-PE" dirty="0"/>
          </a:p>
          <a:p>
            <a:r>
              <a:rPr lang="es-PE" dirty="0"/>
              <a:t>Un cambio clave en SAM 3 es el </a:t>
            </a:r>
            <a:r>
              <a:rPr lang="es-PE" b="1" dirty="0"/>
              <a:t>presence token (token de presencia)</a:t>
            </a:r>
            <a:r>
              <a:rPr lang="es-PE" dirty="0"/>
              <a:t>.</a:t>
            </a:r>
          </a:p>
          <a:p>
            <a:endParaRPr lang="es-ES_tradnl" dirty="0"/>
          </a:p>
          <a:p>
            <a:r>
              <a:rPr lang="es-PE" dirty="0"/>
              <a:t>Este componente </a:t>
            </a:r>
            <a:r>
              <a:rPr lang="es-PE" b="1" dirty="0"/>
              <a:t>predice si cada caja o máscara candidata realmente corresponde al concepto solicitado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Es especialmente importante cuando los prompts describen </a:t>
            </a:r>
            <a:r>
              <a:rPr lang="es-PE" b="1" dirty="0"/>
              <a:t>entidades relacionadas</a:t>
            </a:r>
            <a:r>
              <a:rPr lang="es-PE" dirty="0"/>
              <a:t>, como </a:t>
            </a:r>
            <a:r>
              <a:rPr lang="es-PE" b="1" dirty="0"/>
              <a:t>“jugador de blanco”</a:t>
            </a:r>
            <a:r>
              <a:rPr lang="es-PE" dirty="0"/>
              <a:t> y </a:t>
            </a:r>
            <a:r>
              <a:rPr lang="es-PE" b="1" dirty="0"/>
              <a:t>“jugador de rojo”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El </a:t>
            </a:r>
            <a:r>
              <a:rPr lang="es-PE" b="1" dirty="0"/>
              <a:t>presence token reduce la confusión</a:t>
            </a:r>
            <a:r>
              <a:rPr lang="es-PE" dirty="0"/>
              <a:t> entre estos prompts y </a:t>
            </a:r>
            <a:r>
              <a:rPr lang="es-PE" b="1" dirty="0"/>
              <a:t>mejora la precisión en vocabulario abierto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La </a:t>
            </a:r>
            <a:r>
              <a:rPr lang="es-PE" b="1" dirty="0"/>
              <a:t>reconocibilidad (qué es)</a:t>
            </a:r>
            <a:r>
              <a:rPr lang="es-PE" dirty="0"/>
              <a:t> se desacopla de la </a:t>
            </a:r>
            <a:r>
              <a:rPr lang="es-PE" b="1" dirty="0"/>
              <a:t>localización (dónde está)</a:t>
            </a:r>
            <a:r>
              <a:rPr lang="es-PE" dirty="0"/>
              <a:t>.</a:t>
            </a:r>
          </a:p>
          <a:p>
            <a:r>
              <a:rPr lang="es-PE" dirty="0"/>
              <a:t>Para video, SAM 3 reutiliza el </a:t>
            </a:r>
            <a:r>
              <a:rPr lang="es-PE" b="1" dirty="0"/>
              <a:t>transformer encoder–decoder del tracker de SAM 2</a:t>
            </a:r>
            <a:r>
              <a:rPr lang="es-PE" dirty="0"/>
              <a:t>, pero ahora </a:t>
            </a:r>
            <a:r>
              <a:rPr lang="es-PE" b="1" dirty="0"/>
              <a:t>estrechamente conectado al nuevo detector</a:t>
            </a:r>
            <a:r>
              <a:rPr lang="es-PE" dirty="0"/>
              <a:t>.</a:t>
            </a:r>
          </a:p>
          <a:p>
            <a:endParaRPr lang="es-ES_tradnl" dirty="0"/>
          </a:p>
          <a:p>
            <a:r>
              <a:rPr lang="es-PE" dirty="0"/>
              <a:t>El </a:t>
            </a:r>
            <a:r>
              <a:rPr lang="es-PE" b="1" dirty="0"/>
              <a:t>tracker propaga las identidades de las instancias</a:t>
            </a:r>
            <a:r>
              <a:rPr lang="es-PE" dirty="0"/>
              <a:t> a lo largo de los fotogramas y </a:t>
            </a:r>
            <a:r>
              <a:rPr lang="es-PE" b="1" dirty="0"/>
              <a:t>admite refinamiento interactivo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El diseño </a:t>
            </a:r>
            <a:r>
              <a:rPr lang="es-PE" b="1" dirty="0"/>
              <a:t>desacoplado de detector y tracker</a:t>
            </a:r>
            <a:r>
              <a:rPr lang="es-PE" dirty="0"/>
              <a:t> minimiza la interferencia entre tareas, </a:t>
            </a:r>
            <a:r>
              <a:rPr lang="es-PE" b="1" dirty="0"/>
              <a:t>escala mejor con más datos y conceptos</a:t>
            </a:r>
            <a:r>
              <a:rPr lang="es-PE" dirty="0"/>
              <a:t>, y aun así conserva una </a:t>
            </a:r>
            <a:r>
              <a:rPr lang="es-PE" b="1" dirty="0"/>
              <a:t>interfaz interactiva</a:t>
            </a:r>
            <a:r>
              <a:rPr lang="es-PE" dirty="0"/>
              <a:t> similar a los modelos SAM anteriores para </a:t>
            </a:r>
            <a:r>
              <a:rPr lang="es-PE" b="1" dirty="0"/>
              <a:t>refinamiento por puntos o clics</a:t>
            </a:r>
            <a:r>
              <a:rPr lang="es-PE" dirty="0"/>
              <a:t>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289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Para entrenar y evaluar PCS, Meta introduce la familia de datasets </a:t>
            </a:r>
            <a:r>
              <a:rPr lang="es-PE" b="1" dirty="0"/>
              <a:t>Segment Anything with Concepts (SA-Co)</a:t>
            </a:r>
            <a:r>
              <a:rPr lang="es-PE" dirty="0"/>
              <a:t>.</a:t>
            </a:r>
          </a:p>
          <a:p>
            <a:endParaRPr lang="es-ES_tradnl" dirty="0"/>
          </a:p>
          <a:p>
            <a:r>
              <a:rPr lang="es-PE" dirty="0"/>
              <a:t>El benchmark </a:t>
            </a:r>
            <a:r>
              <a:rPr lang="es-PE" b="1" dirty="0"/>
              <a:t>SA-Co</a:t>
            </a:r>
            <a:r>
              <a:rPr lang="es-PE" dirty="0"/>
              <a:t> contiene </a:t>
            </a:r>
            <a:r>
              <a:rPr lang="es-PE" b="1" dirty="0"/>
              <a:t>270 000 conceptos únicos</a:t>
            </a:r>
            <a:r>
              <a:rPr lang="es-PE" dirty="0"/>
              <a:t>, más de </a:t>
            </a:r>
            <a:r>
              <a:rPr lang="es-PE" b="1" dirty="0"/>
              <a:t>50 veces</a:t>
            </a:r>
            <a:r>
              <a:rPr lang="es-PE" dirty="0"/>
              <a:t> los de benchmarks previos de segmentación de vocabulario abierto.</a:t>
            </a:r>
          </a:p>
          <a:p>
            <a:endParaRPr lang="es-PE" dirty="0"/>
          </a:p>
          <a:p>
            <a:r>
              <a:rPr lang="es-PE" dirty="0"/>
              <a:t>Cada imagen o video está emparejado con </a:t>
            </a:r>
            <a:r>
              <a:rPr lang="es-PE" b="1" dirty="0"/>
              <a:t>frases nominales</a:t>
            </a:r>
            <a:r>
              <a:rPr lang="es-PE" dirty="0"/>
              <a:t> y </a:t>
            </a:r>
            <a:r>
              <a:rPr lang="es-PE" b="1" dirty="0"/>
              <a:t>máscaras densas de instancia</a:t>
            </a:r>
            <a:r>
              <a:rPr lang="es-PE" dirty="0"/>
              <a:t> para todos los objetos que coinciden con cada frase, incluyendo </a:t>
            </a:r>
            <a:r>
              <a:rPr lang="es-PE" b="1" dirty="0"/>
              <a:t>prompts negativos</a:t>
            </a:r>
            <a:r>
              <a:rPr lang="es-PE" dirty="0"/>
              <a:t> donde no debe coincidir ningún objeto.</a:t>
            </a:r>
          </a:p>
          <a:p>
            <a:endParaRPr lang="es-PE" dirty="0"/>
          </a:p>
          <a:p>
            <a:r>
              <a:rPr lang="es-PE" dirty="0"/>
              <a:t>El </a:t>
            </a:r>
            <a:r>
              <a:rPr lang="es-PE" b="1" dirty="0"/>
              <a:t>motor de datos</a:t>
            </a:r>
            <a:r>
              <a:rPr lang="es-PE" dirty="0"/>
              <a:t> asociado ha anotado automáticamente </a:t>
            </a:r>
            <a:r>
              <a:rPr lang="es-PE" b="1" dirty="0"/>
              <a:t>más de 4 millones de conceptos únicos</a:t>
            </a:r>
            <a:r>
              <a:rPr lang="es-PE" dirty="0"/>
              <a:t>, convirtiéndolo en el </a:t>
            </a:r>
            <a:r>
              <a:rPr lang="es-PE" b="1" dirty="0"/>
              <a:t>mayor corpus de segmentación open-vocabulary de alta calidad</a:t>
            </a:r>
            <a:r>
              <a:rPr lang="es-PE" dirty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PE" dirty="0"/>
              <a:t>El motor combina </a:t>
            </a:r>
            <a:r>
              <a:rPr lang="es-PE" b="1" dirty="0"/>
              <a:t>ontologías de gran escala</a:t>
            </a:r>
            <a:r>
              <a:rPr lang="es-PE" dirty="0"/>
              <a:t> con </a:t>
            </a:r>
            <a:r>
              <a:rPr lang="es-PE" b="1" dirty="0"/>
              <a:t>verificaciones automáticas</a:t>
            </a:r>
            <a:r>
              <a:rPr lang="es-PE" dirty="0"/>
              <a:t> y soporta </a:t>
            </a:r>
            <a:r>
              <a:rPr lang="es-PE" b="1" dirty="0"/>
              <a:t>hard negative mining</a:t>
            </a:r>
            <a:r>
              <a:rPr lang="es-PE" dirty="0"/>
              <a:t>, es decir, frases </a:t>
            </a:r>
            <a:r>
              <a:rPr lang="es-PE" b="1" dirty="0"/>
              <a:t>visualmente similares pero semánticamente distintas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Esta escala es esencial para entrenar un modelo que responda de forma </a:t>
            </a:r>
            <a:r>
              <a:rPr lang="es-PE" b="1" dirty="0"/>
              <a:t>robusta a prompts de texto diversos</a:t>
            </a:r>
            <a:r>
              <a:rPr lang="es-PE" dirty="0"/>
              <a:t> en escenas del mundo real.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597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En los benchmarks de imágenes de </a:t>
            </a:r>
            <a:r>
              <a:rPr lang="es-PE" b="1" dirty="0"/>
              <a:t>SA-Co</a:t>
            </a:r>
            <a:r>
              <a:rPr lang="es-PE" dirty="0"/>
              <a:t>, SAM 3 alcanza entre </a:t>
            </a:r>
            <a:r>
              <a:rPr lang="es-PE" b="1" dirty="0"/>
              <a:t>75 % y 80 % del desempeño humano</a:t>
            </a:r>
            <a:r>
              <a:rPr lang="es-PE" dirty="0"/>
              <a:t>, medido con </a:t>
            </a:r>
            <a:r>
              <a:rPr lang="es-PE" b="1" dirty="0"/>
              <a:t>cgF1 (classification-gated F1)</a:t>
            </a:r>
            <a:r>
              <a:rPr lang="es-PE" dirty="0"/>
              <a:t>.</a:t>
            </a:r>
          </a:p>
          <a:p>
            <a:r>
              <a:rPr lang="es-PE" dirty="0"/>
              <a:t>Sistemas competidores como </a:t>
            </a:r>
            <a:r>
              <a:rPr lang="es-PE" b="1" dirty="0"/>
              <a:t>OWLv2, DINO-X y Gemini 2.5</a:t>
            </a:r>
            <a:r>
              <a:rPr lang="es-PE" dirty="0"/>
              <a:t> quedan muy por detrás</a:t>
            </a:r>
          </a:p>
          <a:p>
            <a:endParaRPr lang="es-ES_tradnl" dirty="0"/>
          </a:p>
          <a:p>
            <a:r>
              <a:rPr lang="es-PE" dirty="0"/>
              <a:t>Por ejemplo, en </a:t>
            </a:r>
            <a:r>
              <a:rPr lang="es-PE" b="1" dirty="0"/>
              <a:t>SA-Co Gold (detección por cajas)</a:t>
            </a:r>
            <a:r>
              <a:rPr lang="es-PE" dirty="0"/>
              <a:t>, </a:t>
            </a:r>
            <a:r>
              <a:rPr lang="es-PE" b="1" dirty="0"/>
              <a:t>SAM 3</a:t>
            </a:r>
            <a:r>
              <a:rPr lang="es-PE" dirty="0"/>
              <a:t> reporta </a:t>
            </a:r>
            <a:r>
              <a:rPr lang="es-PE" b="1" dirty="0"/>
              <a:t>cgF1 = 55.7</a:t>
            </a:r>
            <a:r>
              <a:rPr lang="es-PE" dirty="0"/>
              <a:t>, mientras que </a:t>
            </a:r>
            <a:r>
              <a:rPr lang="es-PE" b="1" dirty="0"/>
              <a:t>OWLv2</a:t>
            </a:r>
            <a:r>
              <a:rPr lang="es-PE" dirty="0"/>
              <a:t> alcanza </a:t>
            </a:r>
            <a:r>
              <a:rPr lang="es-PE" b="1" dirty="0"/>
              <a:t>24.5</a:t>
            </a:r>
            <a:r>
              <a:rPr lang="es-PE" dirty="0"/>
              <a:t>, </a:t>
            </a:r>
            <a:r>
              <a:rPr lang="es-PE" b="1" dirty="0"/>
              <a:t>DINO-X</a:t>
            </a:r>
            <a:r>
              <a:rPr lang="es-PE" dirty="0"/>
              <a:t> </a:t>
            </a:r>
            <a:r>
              <a:rPr lang="es-PE" b="1" dirty="0"/>
              <a:t>22.5</a:t>
            </a:r>
            <a:r>
              <a:rPr lang="es-PE" dirty="0"/>
              <a:t> y </a:t>
            </a:r>
            <a:r>
              <a:rPr lang="es-PE" b="1" dirty="0"/>
              <a:t>Gemini 2.5</a:t>
            </a:r>
            <a:r>
              <a:rPr lang="es-PE" dirty="0"/>
              <a:t> </a:t>
            </a:r>
            <a:r>
              <a:rPr lang="es-PE" b="1" dirty="0"/>
              <a:t>14.4</a:t>
            </a:r>
            <a:r>
              <a:rPr lang="es-PE" dirty="0"/>
              <a:t>.</a:t>
            </a:r>
          </a:p>
          <a:p>
            <a:endParaRPr lang="es-PE" dirty="0"/>
          </a:p>
          <a:p>
            <a:r>
              <a:rPr lang="es-PE" dirty="0"/>
              <a:t>Esto demuestra que </a:t>
            </a:r>
            <a:r>
              <a:rPr lang="es-PE" b="1" dirty="0"/>
              <a:t>un solo modelo unificado</a:t>
            </a:r>
            <a:r>
              <a:rPr lang="es-PE" dirty="0"/>
              <a:t> puede superar a </a:t>
            </a:r>
            <a:r>
              <a:rPr lang="es-PE" b="1" dirty="0"/>
              <a:t>detectores especializados</a:t>
            </a:r>
            <a:r>
              <a:rPr lang="es-PE" dirty="0"/>
              <a:t> en segmentación de vocabulario abierto.</a:t>
            </a:r>
          </a:p>
          <a:p>
            <a:endParaRPr lang="es-PE" dirty="0"/>
          </a:p>
          <a:p>
            <a:r>
              <a:rPr lang="es-PE" dirty="0"/>
              <a:t>En video, SAM 3 se evalúa en </a:t>
            </a:r>
            <a:r>
              <a:rPr lang="es-PE" b="1" dirty="0"/>
              <a:t>SA-V-TEST, YT-Temporal 1B Test,  SmartGlasses Test, LVIS y BURST.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PE" dirty="0"/>
              <a:t>En </a:t>
            </a:r>
            <a:r>
              <a:rPr lang="es-PE" b="1" dirty="0"/>
              <a:t>SAV-test</a:t>
            </a:r>
            <a:r>
              <a:rPr lang="es-PE" dirty="0"/>
              <a:t> alcanza </a:t>
            </a:r>
            <a:r>
              <a:rPr lang="es-PE" b="1" dirty="0"/>
              <a:t>cgF1 = 30.3</a:t>
            </a:r>
            <a:r>
              <a:rPr lang="es-PE" dirty="0"/>
              <a:t> y </a:t>
            </a:r>
            <a:r>
              <a:rPr lang="es-PE" b="1" dirty="0"/>
              <a:t>pHOTA/POA = 58.0</a:t>
            </a:r>
            <a:r>
              <a:rPr lang="es-PE" dirty="0"/>
              <a:t>.</a:t>
            </a:r>
          </a:p>
          <a:p>
            <a:r>
              <a:rPr lang="es-PE" dirty="0"/>
              <a:t>En </a:t>
            </a:r>
            <a:r>
              <a:rPr lang="es-PE" b="1" dirty="0"/>
              <a:t>YT-Temporal-1B</a:t>
            </a:r>
            <a:r>
              <a:rPr lang="es-PE" dirty="0"/>
              <a:t> llega a </a:t>
            </a:r>
            <a:r>
              <a:rPr lang="es-PE" b="1" dirty="0"/>
              <a:t>cgF1 = 50.8</a:t>
            </a:r>
            <a:r>
              <a:rPr lang="es-PE" dirty="0"/>
              <a:t> y </a:t>
            </a:r>
            <a:r>
              <a:rPr lang="es-PE" b="1" dirty="0"/>
              <a:t>pHOTA = 69.9</a:t>
            </a:r>
            <a:r>
              <a:rPr lang="es-PE" dirty="0"/>
              <a:t>.</a:t>
            </a:r>
          </a:p>
          <a:p>
            <a:r>
              <a:rPr lang="es-PE" dirty="0"/>
              <a:t>En </a:t>
            </a:r>
            <a:r>
              <a:rPr lang="es-PE" b="1" dirty="0"/>
              <a:t>SmartGlasses</a:t>
            </a:r>
            <a:r>
              <a:rPr lang="es-PE" dirty="0"/>
              <a:t> obtiene </a:t>
            </a:r>
            <a:r>
              <a:rPr lang="es-PE" b="1" dirty="0"/>
              <a:t>cgF1 = 36.4</a:t>
            </a:r>
            <a:r>
              <a:rPr lang="es-PE" dirty="0"/>
              <a:t> y </a:t>
            </a:r>
            <a:r>
              <a:rPr lang="es-PE" b="1" dirty="0"/>
              <a:t>pHOTA = 63.6</a:t>
            </a:r>
            <a:r>
              <a:rPr lang="es-PE" dirty="0"/>
              <a:t>.</a:t>
            </a:r>
          </a:p>
          <a:p>
            <a:r>
              <a:rPr lang="es-PE" dirty="0"/>
              <a:t>En </a:t>
            </a:r>
            <a:r>
              <a:rPr lang="es-PE" b="1" dirty="0"/>
              <a:t>LVIS</a:t>
            </a:r>
            <a:r>
              <a:rPr lang="es-PE" dirty="0"/>
              <a:t> y </a:t>
            </a:r>
            <a:r>
              <a:rPr lang="es-PE" b="1" dirty="0"/>
              <a:t>BURST</a:t>
            </a:r>
            <a:r>
              <a:rPr lang="es-PE" dirty="0"/>
              <a:t>, alcanza </a:t>
            </a:r>
            <a:r>
              <a:rPr lang="es-PE" b="1" dirty="0"/>
              <a:t>mAP = 36.3</a:t>
            </a:r>
            <a:r>
              <a:rPr lang="es-PE" dirty="0"/>
              <a:t> y </a:t>
            </a:r>
            <a:r>
              <a:rPr lang="es-PE" b="1" dirty="0"/>
              <a:t>HOTA = 44.5</a:t>
            </a:r>
            <a:r>
              <a:rPr lang="es-PE" dirty="0"/>
              <a:t> respectivamente.</a:t>
            </a:r>
          </a:p>
          <a:p>
            <a:endParaRPr lang="es-PE" dirty="0"/>
          </a:p>
          <a:p>
            <a:r>
              <a:rPr lang="es-PE" dirty="0"/>
              <a:t>Estos resultados confirman que </a:t>
            </a:r>
            <a:r>
              <a:rPr lang="es-PE" b="1" dirty="0"/>
              <a:t>una sola arquitectura puede manejar tanto PCS en imágenes como seguimiento de video de largo horizonte</a:t>
            </a:r>
            <a:r>
              <a:rPr lang="es-PE" dirty="0"/>
              <a:t>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15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b="1" dirty="0"/>
              <a:t>1️⃣  Concept Segmentation en imágenes (SA-Co Gold – cgF1)</a:t>
            </a:r>
          </a:p>
          <a:p>
            <a:endParaRPr lang="es-PE" dirty="0"/>
          </a:p>
          <a:p>
            <a:r>
              <a:rPr lang="es-PE" b="1" dirty="0"/>
              <a:t>Texto → Máscaras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Evalúa si el modelo puede, a partir de una frase como </a:t>
            </a:r>
            <a:r>
              <a:rPr lang="es-PE" i="1" dirty="0"/>
              <a:t>“gorra roja”</a:t>
            </a:r>
            <a:r>
              <a:rPr lang="es-PE" dirty="0"/>
              <a:t>, </a:t>
            </a:r>
            <a:r>
              <a:rPr lang="es-PE" b="1" dirty="0"/>
              <a:t>encontrar todas las instancias correctas</a:t>
            </a:r>
            <a:r>
              <a:rPr lang="es-PE" dirty="0"/>
              <a:t> en una imagen.</a:t>
            </a:r>
          </a:p>
          <a:p>
            <a:pPr lvl="1"/>
            <a:r>
              <a:rPr lang="es-PE" dirty="0"/>
              <a:t>Mide </a:t>
            </a:r>
            <a:r>
              <a:rPr lang="es-PE" b="1" dirty="0"/>
              <a:t>reconocimiento + localización</a:t>
            </a:r>
            <a:r>
              <a:rPr lang="es-PE" dirty="0"/>
              <a:t> (cgF1).</a:t>
            </a:r>
          </a:p>
          <a:p>
            <a:pPr lvl="1"/>
            <a:r>
              <a:rPr lang="es-PE" dirty="0"/>
              <a:t>➡ Es la prueba principal de </a:t>
            </a:r>
            <a:r>
              <a:rPr lang="es-PE" b="1" dirty="0"/>
              <a:t>comprensión semántica visual</a:t>
            </a:r>
            <a:r>
              <a:rPr lang="es-PE" dirty="0"/>
              <a:t>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b="1" dirty="0"/>
              <a:t>2️⃣  Concept Segmentation en video (SA-V – pHOTA)</a:t>
            </a:r>
          </a:p>
          <a:p>
            <a:endParaRPr lang="es-PE" dirty="0"/>
          </a:p>
          <a:p>
            <a:r>
              <a:rPr lang="es-PE" b="1" dirty="0"/>
              <a:t>Texto → Masklets (objetos rastreados en el tiempo)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Mide si el modelo puede </a:t>
            </a:r>
            <a:r>
              <a:rPr lang="es-PE" b="1" dirty="0"/>
              <a:t>detectar y seguir un concepto a lo largo del video</a:t>
            </a:r>
            <a:r>
              <a:rPr lang="es-PE" dirty="0"/>
              <a:t>, manteniendo la identidad del objeto.</a:t>
            </a:r>
          </a:p>
          <a:p>
            <a:pPr lvl="1"/>
            <a:r>
              <a:rPr lang="es-PE" dirty="0"/>
              <a:t>➡ Evalúa </a:t>
            </a:r>
            <a:r>
              <a:rPr lang="es-PE" b="1" dirty="0"/>
              <a:t>comprensión de conceptos + tracking temporal</a:t>
            </a:r>
            <a:r>
              <a:rPr lang="es-PE" dirty="0"/>
              <a:t>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b="1" dirty="0"/>
              <a:t>3️⃣ Visual Segmentation en video (SA-V – J&amp;F)</a:t>
            </a:r>
          </a:p>
          <a:p>
            <a:endParaRPr lang="es-PE" dirty="0"/>
          </a:p>
          <a:p>
            <a:r>
              <a:rPr lang="es-PE" b="1" dirty="0"/>
              <a:t>Máscara → Masklet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Aquí no hay texto.</a:t>
            </a:r>
          </a:p>
          <a:p>
            <a:pPr lvl="1"/>
            <a:r>
              <a:rPr lang="es-PE" dirty="0"/>
              <a:t>El modelo recibe una máscara inicial y debe </a:t>
            </a:r>
            <a:r>
              <a:rPr lang="es-PE" b="1" dirty="0"/>
              <a:t>propagarla correctamente a lo largo del video</a:t>
            </a:r>
            <a:r>
              <a:rPr lang="es-PE" dirty="0"/>
              <a:t>.</a:t>
            </a:r>
          </a:p>
          <a:p>
            <a:pPr lvl="1"/>
            <a:r>
              <a:rPr lang="es-PE" dirty="0"/>
              <a:t>➡ Mide </a:t>
            </a:r>
            <a:r>
              <a:rPr lang="es-PE" b="1" dirty="0"/>
              <a:t>calidad de seguimiento visual puro</a:t>
            </a:r>
            <a:r>
              <a:rPr lang="es-PE" dirty="0"/>
              <a:t>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b="1" dirty="0"/>
              <a:t>4️⃣ Visual Segmentation en imágenes (SA-37 – mIoU)</a:t>
            </a:r>
          </a:p>
          <a:p>
            <a:endParaRPr lang="es-PE" dirty="0"/>
          </a:p>
          <a:p>
            <a:r>
              <a:rPr lang="es-PE" b="1" dirty="0"/>
              <a:t>Punto → Máscara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Simula el uso interactivo: el usuario hace </a:t>
            </a:r>
            <a:r>
              <a:rPr lang="es-PE" b="1" dirty="0"/>
              <a:t>clics</a:t>
            </a:r>
            <a:r>
              <a:rPr lang="es-PE" dirty="0"/>
              <a:t> y el modelo debe producir una máscara precisa.</a:t>
            </a:r>
          </a:p>
          <a:p>
            <a:pPr lvl="1"/>
            <a:r>
              <a:rPr lang="es-PE" dirty="0"/>
              <a:t>➡ Mide qué tan bien responde a </a:t>
            </a:r>
            <a:r>
              <a:rPr lang="es-PE" b="1" dirty="0"/>
              <a:t>inputs geométricos</a:t>
            </a:r>
            <a:r>
              <a:rPr lang="es-PE" dirty="0"/>
              <a:t>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b="1" dirty="0"/>
              <a:t>5️⃣ Conteo de objetos (CountBench – Accuracy)</a:t>
            </a:r>
          </a:p>
          <a:p>
            <a:endParaRPr lang="es-PE" dirty="0"/>
          </a:p>
          <a:p>
            <a:r>
              <a:rPr lang="es-PE" b="1" dirty="0"/>
              <a:t>Imagen → Número de objetos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Evalúa si el modelo puede </a:t>
            </a:r>
            <a:r>
              <a:rPr lang="es-PE" b="1" dirty="0"/>
              <a:t>contar cuántos objetos de un tipo hay</a:t>
            </a:r>
            <a:r>
              <a:rPr lang="es-PE" dirty="0"/>
              <a:t>, por ejemplo cuántas personas o autos.</a:t>
            </a:r>
          </a:p>
          <a:p>
            <a:pPr lvl="1"/>
            <a:r>
              <a:rPr lang="es-PE" dirty="0"/>
              <a:t>➡ Mide </a:t>
            </a:r>
            <a:r>
              <a:rPr lang="es-PE" b="1" dirty="0"/>
              <a:t>comprensión estructural de la escena</a:t>
            </a:r>
            <a:r>
              <a:rPr lang="es-PE" dirty="0"/>
              <a:t>, no solo segmentación.</a:t>
            </a:r>
          </a:p>
          <a:p>
            <a:br>
              <a:rPr lang="es-PE" dirty="0"/>
            </a:br>
            <a:endParaRPr lang="es-PE" dirty="0"/>
          </a:p>
          <a:p>
            <a:r>
              <a:rPr lang="es-PE" b="1" dirty="0"/>
              <a:t>6️⃣ Reasoning Segmentation (ReasonSeg – gIoU)</a:t>
            </a:r>
          </a:p>
          <a:p>
            <a:endParaRPr lang="es-PE" dirty="0"/>
          </a:p>
          <a:p>
            <a:r>
              <a:rPr lang="es-PE" b="1" dirty="0"/>
              <a:t>Texto largo → Máscara</a:t>
            </a:r>
            <a:endParaRPr lang="es-PE" dirty="0"/>
          </a:p>
          <a:p>
            <a:endParaRPr lang="es-PE" dirty="0"/>
          </a:p>
          <a:p>
            <a:pPr lvl="1"/>
            <a:r>
              <a:rPr lang="es-PE" dirty="0"/>
              <a:t>Ejemplo: </a:t>
            </a:r>
            <a:r>
              <a:rPr lang="es-PE" i="1" dirty="0"/>
              <a:t>“la persona que está sosteniendo un teléfono frente a la laptop”</a:t>
            </a:r>
            <a:r>
              <a:rPr lang="es-PE" dirty="0"/>
              <a:t>.</a:t>
            </a:r>
          </a:p>
          <a:p>
            <a:pPr lvl="1"/>
            <a:r>
              <a:rPr lang="es-PE" dirty="0"/>
              <a:t>Aquí el modelo debe </a:t>
            </a:r>
            <a:r>
              <a:rPr lang="es-PE" b="1" dirty="0"/>
              <a:t>razonar</a:t>
            </a:r>
            <a:r>
              <a:rPr lang="es-PE" dirty="0"/>
              <a:t> para identificar el objeto correcto antes de segmentarlo.</a:t>
            </a:r>
          </a:p>
          <a:p>
            <a:pPr lvl="1"/>
            <a:r>
              <a:rPr lang="es-PE" dirty="0"/>
              <a:t>➡ Mide </a:t>
            </a:r>
            <a:r>
              <a:rPr lang="es-PE" b="1" dirty="0"/>
              <a:t>visión + lenguaje + razonamiento</a:t>
            </a:r>
            <a:r>
              <a:rPr lang="es-PE" dirty="0"/>
              <a:t>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322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b="1" dirty="0"/>
              <a:t>1️⃣ Alcance principal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se centra en </a:t>
            </a:r>
            <a:r>
              <a:rPr lang="es-PE" b="1" dirty="0"/>
              <a:t>segmentar una imagen</a:t>
            </a:r>
            <a:r>
              <a:rPr lang="es-PE" dirty="0"/>
              <a:t> a partir de indicaciones.</a:t>
            </a:r>
          </a:p>
          <a:p>
            <a:pPr lvl="1"/>
            <a:r>
              <a:rPr lang="es-PE" b="1" dirty="0"/>
              <a:t>SAM 2</a:t>
            </a:r>
            <a:r>
              <a:rPr lang="es-PE" dirty="0"/>
              <a:t> amplía esto a </a:t>
            </a:r>
            <a:r>
              <a:rPr lang="es-PE" b="1" dirty="0"/>
              <a:t>segmentación visual en imágenes y videos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3</a:t>
            </a:r>
            <a:r>
              <a:rPr lang="es-PE" dirty="0"/>
              <a:t> da un salto conceptual al permitir </a:t>
            </a:r>
            <a:r>
              <a:rPr lang="es-PE" b="1" dirty="0"/>
              <a:t>segmentar conceptos completos</a:t>
            </a:r>
            <a:r>
              <a:rPr lang="es-PE" dirty="0"/>
              <a:t> en imágenes y videos.</a:t>
            </a:r>
          </a:p>
          <a:p>
            <a:endParaRPr lang="es-PE" dirty="0"/>
          </a:p>
          <a:p>
            <a:endParaRPr lang="es-PE" b="1" dirty="0"/>
          </a:p>
          <a:p>
            <a:r>
              <a:rPr lang="es-PE" b="1" dirty="0"/>
              <a:t>2️⃣ Tipos de datos soportados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trabaja solo con </a:t>
            </a:r>
            <a:r>
              <a:rPr lang="es-PE" b="1" dirty="0"/>
              <a:t>imágenes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2 y SAM 3</a:t>
            </a:r>
            <a:r>
              <a:rPr lang="es-PE" dirty="0"/>
              <a:t> trabajan con </a:t>
            </a:r>
            <a:r>
              <a:rPr lang="es-PE" b="1" dirty="0"/>
              <a:t>imágenes y videos</a:t>
            </a:r>
            <a:r>
              <a:rPr lang="es-PE" dirty="0"/>
              <a:t>, permitiendo análisis temporal.</a:t>
            </a:r>
          </a:p>
          <a:p>
            <a:endParaRPr lang="es-PE" dirty="0"/>
          </a:p>
          <a:p>
            <a:endParaRPr lang="es-PE" b="1" dirty="0"/>
          </a:p>
          <a:p>
            <a:r>
              <a:rPr lang="es-PE" b="1" dirty="0"/>
              <a:t>3️⃣ Tipo de prompts nativos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usa </a:t>
            </a:r>
            <a:r>
              <a:rPr lang="es-PE" b="1" dirty="0"/>
              <a:t>puntos, cajas y máscaras automáticas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2</a:t>
            </a:r>
            <a:r>
              <a:rPr lang="es-PE" dirty="0"/>
              <a:t> añade </a:t>
            </a:r>
            <a:r>
              <a:rPr lang="es-PE" b="1" dirty="0"/>
              <a:t>máscaras para propagación en video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3</a:t>
            </a:r>
            <a:r>
              <a:rPr lang="es-PE" dirty="0"/>
              <a:t> integra </a:t>
            </a:r>
            <a:r>
              <a:rPr lang="es-PE" b="1" dirty="0"/>
              <a:t>prompts de texto por concepto</a:t>
            </a:r>
            <a:r>
              <a:rPr lang="es-PE" dirty="0"/>
              <a:t>, </a:t>
            </a:r>
            <a:r>
              <a:rPr lang="es-PE" b="1" dirty="0"/>
              <a:t>ejemplares visuales</a:t>
            </a:r>
            <a:r>
              <a:rPr lang="es-PE" dirty="0"/>
              <a:t> y también </a:t>
            </a:r>
            <a:r>
              <a:rPr lang="es-PE" b="1" dirty="0"/>
              <a:t>puntos, cajas y máscaras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4️⃣ Comprensión de lenguaje abierto</a:t>
            </a:r>
            <a:endParaRPr lang="es-PE" dirty="0"/>
          </a:p>
          <a:p>
            <a:pPr lvl="1"/>
            <a:r>
              <a:rPr lang="es-PE" b="1" dirty="0"/>
              <a:t>SAM y SAM 2</a:t>
            </a:r>
            <a:r>
              <a:rPr lang="es-PE" dirty="0"/>
              <a:t> </a:t>
            </a:r>
            <a:r>
              <a:rPr lang="es-PE" b="1" dirty="0"/>
              <a:t>no entienden texto de conceptos</a:t>
            </a:r>
            <a:r>
              <a:rPr lang="es-PE" dirty="0"/>
              <a:t> (no hay vocabulario abierto).</a:t>
            </a:r>
          </a:p>
          <a:p>
            <a:pPr lvl="1"/>
            <a:r>
              <a:rPr lang="es-PE" b="1" dirty="0"/>
              <a:t>SAM 3 sí</a:t>
            </a:r>
            <a:r>
              <a:rPr lang="es-PE" dirty="0"/>
              <a:t>, gracias a la </a:t>
            </a:r>
            <a:r>
              <a:rPr lang="es-PE" b="1" dirty="0"/>
              <a:t>Promptable Concept Segmentation (PCS)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5️⃣ Capacidad de “buscar conceptos”</a:t>
            </a:r>
            <a:endParaRPr lang="es-PE" dirty="0"/>
          </a:p>
          <a:p>
            <a:pPr lvl="1"/>
            <a:r>
              <a:rPr lang="es-PE" b="1" dirty="0"/>
              <a:t>SAM y SAM 2</a:t>
            </a:r>
            <a:r>
              <a:rPr lang="es-PE" dirty="0"/>
              <a:t> solo segmentan lo que el usuario señala.</a:t>
            </a:r>
          </a:p>
          <a:p>
            <a:pPr lvl="1"/>
            <a:r>
              <a:rPr lang="es-PE" b="1" dirty="0"/>
              <a:t>SAM 3 puede encontrar todas las instancias</a:t>
            </a:r>
            <a:r>
              <a:rPr lang="es-PE" dirty="0"/>
              <a:t> de un concepto (por ejemplo, </a:t>
            </a:r>
            <a:r>
              <a:rPr lang="es-PE" i="1" dirty="0"/>
              <a:t>“todas las mochilas rojas”</a:t>
            </a:r>
            <a:r>
              <a:rPr lang="es-PE" dirty="0"/>
              <a:t>).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6️⃣ Conjuntos de datos de entrenamiento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fue entrenado con </a:t>
            </a:r>
            <a:r>
              <a:rPr lang="es-PE" b="1" dirty="0"/>
              <a:t>SA-1B (11 millones de imágenes)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2</a:t>
            </a:r>
            <a:r>
              <a:rPr lang="es-PE" dirty="0"/>
              <a:t> usó </a:t>
            </a:r>
            <a:r>
              <a:rPr lang="es-PE" b="1" dirty="0"/>
              <a:t>SA-V (videos) más imágenes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3</a:t>
            </a:r>
            <a:r>
              <a:rPr lang="es-PE" dirty="0"/>
              <a:t> usa </a:t>
            </a:r>
            <a:r>
              <a:rPr lang="es-PE" b="1" dirty="0"/>
              <a:t>SA-Co</a:t>
            </a:r>
            <a:r>
              <a:rPr lang="es-PE" dirty="0"/>
              <a:t>, con </a:t>
            </a:r>
            <a:r>
              <a:rPr lang="es-PE" b="1" dirty="0"/>
              <a:t>~270 000 conceptos</a:t>
            </a:r>
            <a:r>
              <a:rPr lang="es-PE" dirty="0"/>
              <a:t> y </a:t>
            </a:r>
            <a:r>
              <a:rPr lang="es-PE" b="1" dirty="0"/>
              <a:t>más de 4 millones de etiquetas de conceptos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7️⃣ Segmentación y seguimiento en video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no incluía video en su versión oficial.</a:t>
            </a:r>
          </a:p>
          <a:p>
            <a:pPr lvl="1"/>
            <a:r>
              <a:rPr lang="es-PE" b="1" dirty="0"/>
              <a:t>SAM 2</a:t>
            </a:r>
            <a:r>
              <a:rPr lang="es-PE" dirty="0"/>
              <a:t> introduce </a:t>
            </a:r>
            <a:r>
              <a:rPr lang="es-PE" b="1" dirty="0"/>
              <a:t>tracking en tiempo real</a:t>
            </a:r>
            <a:r>
              <a:rPr lang="es-PE" dirty="0"/>
              <a:t> con memoria.</a:t>
            </a:r>
          </a:p>
          <a:p>
            <a:pPr lvl="1"/>
            <a:r>
              <a:rPr lang="es-PE" b="1" dirty="0"/>
              <a:t>SAM 3</a:t>
            </a:r>
            <a:r>
              <a:rPr lang="es-PE" dirty="0"/>
              <a:t> combina un </a:t>
            </a:r>
            <a:r>
              <a:rPr lang="es-PE" b="1" dirty="0"/>
              <a:t>detector de conceptos</a:t>
            </a:r>
            <a:r>
              <a:rPr lang="es-PE" dirty="0"/>
              <a:t> con un </a:t>
            </a:r>
            <a:r>
              <a:rPr lang="es-PE" b="1" dirty="0"/>
              <a:t>tracker con memoria</a:t>
            </a:r>
            <a:r>
              <a:rPr lang="es-PE" dirty="0"/>
              <a:t>, lo que permite </a:t>
            </a:r>
            <a:r>
              <a:rPr lang="es-PE" b="1" dirty="0"/>
              <a:t>rastrear conceptos completos en video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8️⃣ Tipo de arquitectura</a:t>
            </a:r>
            <a:endParaRPr lang="es-PE" dirty="0"/>
          </a:p>
          <a:p>
            <a:pPr lvl="1"/>
            <a:r>
              <a:rPr lang="es-PE" b="1" dirty="0"/>
              <a:t>SAM</a:t>
            </a:r>
            <a:r>
              <a:rPr lang="es-PE" dirty="0"/>
              <a:t> es principalmente un </a:t>
            </a:r>
            <a:r>
              <a:rPr lang="es-PE" b="1" dirty="0"/>
              <a:t>segmentador interactivo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2</a:t>
            </a:r>
            <a:r>
              <a:rPr lang="es-PE" dirty="0"/>
              <a:t> es un </a:t>
            </a:r>
            <a:r>
              <a:rPr lang="es-PE" b="1" dirty="0"/>
              <a:t>segmentador + tracker visual</a:t>
            </a:r>
            <a:r>
              <a:rPr lang="es-PE" dirty="0"/>
              <a:t>.</a:t>
            </a:r>
          </a:p>
          <a:p>
            <a:pPr lvl="1"/>
            <a:r>
              <a:rPr lang="es-PE" b="1" dirty="0"/>
              <a:t>SAM 3</a:t>
            </a:r>
            <a:r>
              <a:rPr lang="es-PE" dirty="0"/>
              <a:t> es un </a:t>
            </a:r>
            <a:r>
              <a:rPr lang="es-PE" b="1" dirty="0"/>
              <a:t>sistema unificado de detección, segmentación y tracking por conceptos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9️⃣ Escalabilidad semántica</a:t>
            </a:r>
            <a:endParaRPr lang="es-PE" dirty="0"/>
          </a:p>
          <a:p>
            <a:pPr lvl="1"/>
            <a:r>
              <a:rPr lang="es-PE" b="1" dirty="0"/>
              <a:t>SAM y SAM 2</a:t>
            </a:r>
            <a:r>
              <a:rPr lang="es-PE" dirty="0"/>
              <a:t> no pueden generalizar a nuevos conceptos por texto.</a:t>
            </a:r>
          </a:p>
          <a:p>
            <a:pPr lvl="1"/>
            <a:r>
              <a:rPr lang="es-PE" b="1" dirty="0"/>
              <a:t>SAM 3 sí</a:t>
            </a:r>
            <a:r>
              <a:rPr lang="es-PE" dirty="0"/>
              <a:t>, porque entiende </a:t>
            </a:r>
            <a:r>
              <a:rPr lang="es-PE" b="1" dirty="0"/>
              <a:t>lenguaje y ejemplos visuales</a:t>
            </a:r>
            <a:r>
              <a:rPr lang="es-PE" dirty="0"/>
              <a:t>.</a:t>
            </a:r>
          </a:p>
          <a:p>
            <a:endParaRPr lang="es-PE" dirty="0"/>
          </a:p>
          <a:p>
            <a:endParaRPr lang="es-PE" dirty="0"/>
          </a:p>
          <a:p>
            <a:r>
              <a:rPr lang="es-PE" b="1" dirty="0"/>
              <a:t>🔟 Uso real en IA multimodal</a:t>
            </a:r>
            <a:endParaRPr lang="es-PE" dirty="0"/>
          </a:p>
          <a:p>
            <a:r>
              <a:rPr lang="es-PE" b="1" dirty="0"/>
              <a:t>	SAM 3</a:t>
            </a:r>
            <a:r>
              <a:rPr lang="es-PE" dirty="0"/>
              <a:t> puede funcionar como un </a:t>
            </a:r>
            <a:r>
              <a:rPr lang="es-PE" b="1" dirty="0"/>
              <a:t>“sensor visual” para modelos de lenguaje</a:t>
            </a:r>
            <a:r>
              <a:rPr lang="es-PE" dirty="0"/>
              <a:t>, permitiendo que un LLM diga: </a:t>
            </a:r>
            <a:r>
              <a:rPr lang="es-PE" i="1" dirty="0"/>
              <a:t>“encuentra todos los cascos amarillos en este video”</a:t>
            </a:r>
            <a:r>
              <a:rPr lang="es-PE" dirty="0"/>
              <a:t> y SAM 3 los identifique y siga automáticamente.	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767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El video comienza mostrando una escena visual —una imagen o una secuencia de video— acompañada por una indicación conceptual, como una frase (“pinguin”) o un ejemplo visual. Ambos ingresan al </a:t>
            </a:r>
            <a:r>
              <a:rPr lang="es-PE" b="1" dirty="0"/>
              <a:t>Perception Encoder</a:t>
            </a:r>
            <a:r>
              <a:rPr lang="es-PE" dirty="0"/>
              <a:t>, que transforma la </a:t>
            </a:r>
            <a:r>
              <a:rPr lang="es-PE" b="1" dirty="0"/>
              <a:t>imagen y el texto </a:t>
            </a:r>
            <a:r>
              <a:rPr lang="es-PE" dirty="0"/>
              <a:t>en representaciones alineadas. Estas representaciones pasan al </a:t>
            </a:r>
            <a:r>
              <a:rPr lang="es-PE" b="1" dirty="0"/>
              <a:t>Detector</a:t>
            </a:r>
            <a:r>
              <a:rPr lang="es-PE" dirty="0"/>
              <a:t>, donde un </a:t>
            </a:r>
            <a:r>
              <a:rPr lang="es-PE" b="1" dirty="0"/>
              <a:t>Fusion Encoder</a:t>
            </a:r>
            <a:r>
              <a:rPr lang="es-PE" dirty="0"/>
              <a:t> combina la información visual con los tokens mediante atención cruzada. </a:t>
            </a:r>
          </a:p>
          <a:p>
            <a:endParaRPr lang="es-PE" dirty="0"/>
          </a:p>
          <a:p>
            <a:r>
              <a:rPr lang="es-PE" dirty="0"/>
              <a:t>Luego, un </a:t>
            </a:r>
            <a:r>
              <a:rPr lang="es-PE" b="1" dirty="0"/>
              <a:t>decoder tipo DETR</a:t>
            </a:r>
            <a:r>
              <a:rPr lang="es-PE" dirty="0"/>
              <a:t> genera múltiples consultas de objetos que proponen regiones candidatas en la imagen.</a:t>
            </a:r>
          </a:p>
          <a:p>
            <a:endParaRPr lang="es-PE" dirty="0"/>
          </a:p>
          <a:p>
            <a:r>
              <a:rPr lang="es-PE" dirty="0"/>
              <a:t>Un </a:t>
            </a:r>
            <a:r>
              <a:rPr lang="es-PE" b="1" dirty="0"/>
              <a:t>token de presencia</a:t>
            </a:r>
            <a:r>
              <a:rPr lang="es-PE" dirty="0"/>
              <a:t> evalúa si el concepto solicitado existe en la escena, separando la tarea de reconocimiento global de la localización espacial. Las regiones validadas se convierten en máscaras de objetos.</a:t>
            </a:r>
          </a:p>
          <a:p>
            <a:endParaRPr lang="es-PE" dirty="0"/>
          </a:p>
          <a:p>
            <a:r>
              <a:rPr lang="es-PE" dirty="0"/>
              <a:t>Cuando el sistema procesa video, estas máscaras iniciales se envían al </a:t>
            </a:r>
            <a:r>
              <a:rPr lang="es-PE" b="1" dirty="0"/>
              <a:t>Tracker</a:t>
            </a:r>
            <a:r>
              <a:rPr lang="es-PE" dirty="0"/>
              <a:t>, que, apoyado por una </a:t>
            </a:r>
            <a:r>
              <a:rPr lang="es-PE" b="1" dirty="0"/>
              <a:t>memoria temporal</a:t>
            </a:r>
            <a:r>
              <a:rPr lang="es-PE" dirty="0"/>
              <a:t>, propaga las identidades y formas de los objetos a lo largo de los fotogramas. </a:t>
            </a:r>
          </a:p>
          <a:p>
            <a:endParaRPr lang="es-PE" dirty="0"/>
          </a:p>
          <a:p>
            <a:r>
              <a:rPr lang="es-PE" dirty="0"/>
              <a:t>En cada nuevo cuadro, el tracker combina predicciones previas con nuevas detecciones para mantener consistencia. El resultado final es una segmentación continua y coherente de todos los objetos que corresponden al concepto indicado a lo largo del tiempo.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F4E3-90B5-FF43-8069-49348488EAB8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190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B751D-E16B-7A88-B0C3-D479D54F0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76BA92-D719-6273-72D0-8FDA6F831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3AFD36-FECF-8A66-73AD-142F4852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0DDEC-E1B9-7D9C-B12E-BA961CB2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987EC-A053-70A2-1F7E-0AE33CFB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30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0D7F-D905-4113-0605-2E08C725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8BF8C7-D33F-2038-8BEE-9E0CFDF7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D3360-66A0-81AD-B649-24FB387C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D0914-74C3-4BDF-DC8D-B7E2BA92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1C2723-764C-492E-9A52-8662DA6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99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541FC8-48F8-6115-315A-0AB263DAF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2B317E-6DEF-D6FA-8169-C123082B8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F200F1-4B22-C4AC-D446-E85C815F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B05A49-A66F-FF45-D391-D342CB2E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9C2D8-F611-BACC-290A-50628DDD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58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F34B2-9823-1263-3B1C-2FC26337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F1F144-3492-B54B-DDB1-6A4870E83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90744A-F8BD-B1FC-14B3-488BE436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011D34-8AB1-4123-7FEA-8D2A877C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31DB0F-B5F1-D67A-4E08-24BEA9A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766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C01E-5B8C-8609-5669-E1FEFFBD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6AB39E-D2DE-83BC-6D87-EB97281EE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B0F97-4377-7494-20C2-850A06B7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D18872-8FA5-DCD1-BE20-6789F348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6AB2E-458D-35FB-B6D3-382FE9F7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304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74FC2-75B2-7EBE-EBB4-AA76B241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7948A-82ED-BE73-1183-F7E5ABDFE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D70275-5ADE-B921-7084-67196CB9E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E37E29-E2F0-C5F1-17A5-A5EEF4B9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FDD207-CE70-F9FE-09D0-FA7068E0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5B5149-75D0-3476-F8CE-51DB3E59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98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50C54-A72E-8CCE-AB14-F26E490E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58E41-52DE-4493-B602-EE7EEB682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7B104B-78E9-B315-F19E-EC8E5C4F0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5D03E6-7DB7-3DEE-9206-451E0E02A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B80C27-29A3-2164-ACB8-B8E9C4594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F3E478D-7E7B-01BC-12CD-0E0F0E93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A08A77-096F-8BCD-1CE9-D2363032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A24457-C9A7-6F48-9449-21CA3FFE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46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F9504-58FE-C475-B909-6409734E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EEEEFE-6850-8719-FA89-9D1882F0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E5EBA8-8710-8AE1-064B-41BB88B2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519124-C23A-2BC0-B9FD-DC2AEAA3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578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0184B8-BEA3-2A2F-E414-108566B7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B1BE2BD-EFB7-C6FE-2C68-E3B10909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510424-B060-1B44-A297-A00ECCFF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0000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4A06F-7184-3B04-9B10-6F8E8ECE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56F425-0297-F467-DC42-BE9F3E67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CBC3B6-BA5E-BCD9-4454-C864A45A8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4CE5ED-A7A7-3181-72AD-D7D0572C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AC95CB-CD24-7D01-F01D-F030F8A6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457CDF-2F00-F6AC-F745-63E882E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776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11F9F-4A35-A6AC-47E7-CBCB966B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BC1634-7A13-CB61-1DA8-19692D2C1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AC7A30-5FC4-33BB-376E-E099FC431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B7F2F0-5DFA-1F63-351C-9A04B5BD4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B7F1-76EC-8D36-449A-37D21EDB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FBAEFB-1C2E-D18E-03C1-B2B582A6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404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055646-BE3F-D93F-0449-E770A736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B4F1E6-D117-F745-5ECA-961A314A0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BC3A1-F84A-F391-3C52-9D9D43F81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3CB25D-6062-1042-9B93-EF85B8FEA481}" type="datetimeFigureOut">
              <a:rPr lang="es-ES_tradnl" smtClean="0"/>
              <a:t>14/1/26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F27057-5902-697D-2C0C-C3EEF6BA2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21420-F101-7F50-5AFB-812E5EF9D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7CE5C7-D7FD-C14C-B54C-A06D76C31EC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654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BFF765-F787-823B-011F-58256E7C0CA9}"/>
              </a:ext>
            </a:extLst>
          </p:cNvPr>
          <p:cNvSpPr txBox="1"/>
          <p:nvPr/>
        </p:nvSpPr>
        <p:spPr>
          <a:xfrm>
            <a:off x="2632841" y="2105561"/>
            <a:ext cx="60315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err="1"/>
              <a:t>Segment</a:t>
            </a:r>
            <a:r>
              <a:rPr lang="es-ES_tradnl" sz="4000" dirty="0"/>
              <a:t> </a:t>
            </a:r>
            <a:r>
              <a:rPr lang="es-ES_tradnl" sz="4000" dirty="0" err="1"/>
              <a:t>Anything</a:t>
            </a:r>
            <a:r>
              <a:rPr lang="es-ES_tradnl" sz="4000" dirty="0"/>
              <a:t> </a:t>
            </a:r>
            <a:r>
              <a:rPr lang="es-ES_tradnl" sz="4000" dirty="0" err="1"/>
              <a:t>Model</a:t>
            </a:r>
            <a:r>
              <a:rPr lang="es-ES_tradnl" sz="4000" dirty="0"/>
              <a:t> 3</a:t>
            </a:r>
          </a:p>
          <a:p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426626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01DFBD5-4BED-C936-50EF-D217D56F3520}"/>
              </a:ext>
            </a:extLst>
          </p:cNvPr>
          <p:cNvSpPr txBox="1"/>
          <p:nvPr/>
        </p:nvSpPr>
        <p:spPr>
          <a:xfrm>
            <a:off x="10226566" y="2822479"/>
            <a:ext cx="16291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/>
              <a:t>{</a:t>
            </a:r>
            <a:r>
              <a:rPr lang="es-ES_tradnl" sz="1200" dirty="0" err="1"/>
              <a:t>body</a:t>
            </a:r>
            <a:r>
              <a:rPr lang="es-ES_tradnl" sz="1200" dirty="0"/>
              <a:t> </a:t>
            </a:r>
            <a:r>
              <a:rPr lang="es-ES_tradnl" sz="1200" dirty="0" err="1"/>
              <a:t>part</a:t>
            </a:r>
            <a:r>
              <a:rPr lang="es-ES_tradnl" sz="1200" dirty="0"/>
              <a:t>}</a:t>
            </a:r>
            <a:r>
              <a:rPr lang="es-ES_tradnl" sz="1200" dirty="0" err="1"/>
              <a:t>cat</a:t>
            </a:r>
            <a:r>
              <a:rPr lang="es-ES_tradnl" sz="1200" dirty="0"/>
              <a:t> head</a:t>
            </a:r>
          </a:p>
          <a:p>
            <a:r>
              <a:rPr lang="es-ES_tradnl" sz="1200" dirty="0" err="1"/>
              <a:t>black</a:t>
            </a:r>
            <a:r>
              <a:rPr lang="es-ES_tradnl" sz="1200" dirty="0"/>
              <a:t> </a:t>
            </a:r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 err="1"/>
              <a:t>striped</a:t>
            </a:r>
            <a:r>
              <a:rPr lang="es-ES_tradnl" sz="1200" dirty="0"/>
              <a:t> </a:t>
            </a:r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 err="1"/>
              <a:t>kitten</a:t>
            </a:r>
            <a:endParaRPr lang="es-ES_tradnl" sz="1200" dirty="0"/>
          </a:p>
          <a:p>
            <a:r>
              <a:rPr lang="es-ES_tradnl" sz="1200" dirty="0" err="1"/>
              <a:t>domestic</a:t>
            </a:r>
            <a:r>
              <a:rPr lang="es-ES_tradnl" sz="1200" dirty="0"/>
              <a:t> </a:t>
            </a:r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/>
              <a:t>{</a:t>
            </a:r>
            <a:r>
              <a:rPr lang="es-ES_tradnl" sz="1200" dirty="0" err="1"/>
              <a:t>colors</a:t>
            </a:r>
            <a:r>
              <a:rPr lang="es-ES_tradnl" sz="1200" dirty="0"/>
              <a:t>}</a:t>
            </a:r>
            <a:r>
              <a:rPr lang="es-ES_tradnl" sz="1200" dirty="0" err="1"/>
              <a:t>black</a:t>
            </a:r>
            <a:r>
              <a:rPr lang="es-ES_tradnl" sz="1200" dirty="0"/>
              <a:t> </a:t>
            </a:r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/>
              <a:t>sleeping </a:t>
            </a:r>
            <a:r>
              <a:rPr lang="es-ES_tradnl" sz="1200" dirty="0" err="1"/>
              <a:t>cat</a:t>
            </a:r>
            <a:endParaRPr lang="es-ES_tradnl" sz="1200" dirty="0"/>
          </a:p>
          <a:p>
            <a:r>
              <a:rPr lang="es-ES_tradnl" sz="1200" dirty="0" err="1"/>
              <a:t>tabby</a:t>
            </a:r>
            <a:r>
              <a:rPr lang="es-ES_tradnl" sz="1200" dirty="0"/>
              <a:t> </a:t>
            </a:r>
            <a:r>
              <a:rPr lang="es-ES_tradnl" sz="1200" dirty="0" err="1"/>
              <a:t>kitten</a:t>
            </a:r>
            <a:endParaRPr lang="es-ES_tradnl" sz="1200" dirty="0"/>
          </a:p>
        </p:txBody>
      </p:sp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B02CF067-5ED5-6AD2-D853-3A625C22E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31" y="578069"/>
            <a:ext cx="9678860" cy="54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0DCCCA-44A2-776F-7648-03E7D131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7478"/>
            <a:ext cx="7772400" cy="64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00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to_modelos_imagen_sam3">
            <a:hlinkClick r:id="" action="ppaction://media"/>
            <a:extLst>
              <a:ext uri="{FF2B5EF4-FFF2-40B4-BE49-F238E27FC236}">
                <a16:creationId xmlns:a16="http://schemas.microsoft.com/office/drawing/2014/main" id="{5A46EA21-B9B5-88B3-CF1F-5B9C88E7E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0138F8-A65C-C1D9-D69C-FD5D80B3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9" y="650630"/>
            <a:ext cx="11276509" cy="47302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19D5FB-8EF3-615D-2A88-B42C04AC3F7F}"/>
              </a:ext>
            </a:extLst>
          </p:cNvPr>
          <p:cNvSpPr txBox="1"/>
          <p:nvPr/>
        </p:nvSpPr>
        <p:spPr>
          <a:xfrm>
            <a:off x="8233114" y="6356812"/>
            <a:ext cx="3670788" cy="3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/>
              <a:t>https://</a:t>
            </a:r>
            <a:r>
              <a:rPr lang="es-ES_tradnl" sz="1400" dirty="0" err="1"/>
              <a:t>playground.roboflow.com</a:t>
            </a:r>
            <a:r>
              <a:rPr lang="es-ES_tradnl" sz="1400" dirty="0"/>
              <a:t>/ranking</a:t>
            </a:r>
          </a:p>
        </p:txBody>
      </p:sp>
    </p:spTree>
    <p:extLst>
      <p:ext uri="{BB962C8B-B14F-4D97-AF65-F5344CB8AC3E}">
        <p14:creationId xmlns:p14="http://schemas.microsoft.com/office/powerpoint/2010/main" val="250097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58E1A1-85EC-D147-7976-418CDB1A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7" y="1336432"/>
            <a:ext cx="11615805" cy="38334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05DB9A-44BD-234A-7D42-2A12D19CAE10}"/>
              </a:ext>
            </a:extLst>
          </p:cNvPr>
          <p:cNvSpPr txBox="1"/>
          <p:nvPr/>
        </p:nvSpPr>
        <p:spPr>
          <a:xfrm>
            <a:off x="8233114" y="6356812"/>
            <a:ext cx="3670788" cy="3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/>
              <a:t>https://</a:t>
            </a:r>
            <a:r>
              <a:rPr lang="es-ES_tradnl" sz="1400" dirty="0" err="1"/>
              <a:t>playground.roboflow.com</a:t>
            </a:r>
            <a:r>
              <a:rPr lang="es-ES_tradnl" sz="1400" dirty="0"/>
              <a:t>/ranking</a:t>
            </a:r>
          </a:p>
        </p:txBody>
      </p:sp>
    </p:spTree>
    <p:extLst>
      <p:ext uri="{BB962C8B-B14F-4D97-AF65-F5344CB8AC3E}">
        <p14:creationId xmlns:p14="http://schemas.microsoft.com/office/powerpoint/2010/main" val="228841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m3_modelo">
            <a:hlinkClick r:id="" action="ppaction://media"/>
            <a:extLst>
              <a:ext uri="{FF2B5EF4-FFF2-40B4-BE49-F238E27FC236}">
                <a16:creationId xmlns:a16="http://schemas.microsoft.com/office/drawing/2014/main" id="{7A5DBEA4-FE3B-7EDE-6351-6342970C9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EFF8F1-3B91-4E5E-5759-CB06C135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5" y="1210356"/>
            <a:ext cx="11475041" cy="36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5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6843EB-DC2A-9E7C-929D-04F0153B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0"/>
            <a:ext cx="1141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8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DDA27D-0326-3B0E-60E7-BC25790C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0" r="509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5D361B-8A77-3EE7-CDA4-6EC6D9C3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6A9648-955F-C4D5-A984-9DA79796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1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8BA236-5D4B-91C2-558B-553AA9AE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" r="567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2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55DE80-7B25-27C5-BF78-20F1986F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6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0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0FF35A-0925-79FA-78AB-F2754EFB6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025"/>
            <a:ext cx="12192000" cy="620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7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te">
            <a:hlinkClick r:id="" action="ppaction://media"/>
            <a:extLst>
              <a:ext uri="{FF2B5EF4-FFF2-40B4-BE49-F238E27FC236}">
                <a16:creationId xmlns:a16="http://schemas.microsoft.com/office/drawing/2014/main" id="{3BB3C75F-33A1-666A-A330-54E0A55EB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7E0984-8349-ABF9-88CA-10BDB331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68" y="464292"/>
            <a:ext cx="7708405" cy="58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50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2504</Words>
  <Application>Microsoft Macintosh PowerPoint</Application>
  <PresentationFormat>Panorámica</PresentationFormat>
  <Paragraphs>303</Paragraphs>
  <Slides>17</Slides>
  <Notes>11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Segura</dc:creator>
  <cp:lastModifiedBy>Alex Segura</cp:lastModifiedBy>
  <cp:revision>14</cp:revision>
  <dcterms:created xsi:type="dcterms:W3CDTF">2026-01-12T02:21:04Z</dcterms:created>
  <dcterms:modified xsi:type="dcterms:W3CDTF">2026-01-15T02:24:53Z</dcterms:modified>
</cp:coreProperties>
</file>